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3" r:id="rId2"/>
    <p:sldId id="304" r:id="rId3"/>
    <p:sldId id="305" r:id="rId4"/>
    <p:sldId id="306" r:id="rId5"/>
    <p:sldId id="30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308" r:id="rId16"/>
    <p:sldId id="309" r:id="rId17"/>
    <p:sldId id="310" r:id="rId18"/>
    <p:sldId id="311" r:id="rId19"/>
    <p:sldId id="312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13" r:id="rId28"/>
    <p:sldId id="314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315" r:id="rId38"/>
    <p:sldId id="316" r:id="rId39"/>
    <p:sldId id="317" r:id="rId40"/>
    <p:sldId id="318" r:id="rId41"/>
    <p:sldId id="299" r:id="rId42"/>
    <p:sldId id="300" r:id="rId43"/>
    <p:sldId id="301" r:id="rId44"/>
    <p:sldId id="264" r:id="rId45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>
      <p:cViewPr varScale="1">
        <p:scale>
          <a:sx n="76" d="100"/>
          <a:sy n="76" d="100"/>
        </p:scale>
        <p:origin x="164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338C-624F-47BD-8141-4252DFCA8525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BC32E-45F4-4239-B40B-7CB53FC9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4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tr-TR" altLang="en-US" sz="1200"/>
              <a:t>BIL 320 Yazılım Mühendisliği </a:t>
            </a:r>
          </a:p>
        </p:txBody>
      </p:sp>
      <p:sp>
        <p:nvSpPr>
          <p:cNvPr id="788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44D1D20-C9A6-434D-A748-D842CBC2F82A}" type="slidenum">
              <a:rPr lang="tr-TR" altLang="en-US" sz="1200"/>
              <a:pPr eaLnBrk="1" hangingPunct="1">
                <a:spcBef>
                  <a:spcPct val="0"/>
                </a:spcBef>
              </a:pPr>
              <a:t>1</a:t>
            </a:fld>
            <a:endParaRPr lang="tr-TR" altLang="en-US" sz="120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61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1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88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7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0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tr-TR" altLang="en-US" sz="1200"/>
              <a:t>BIL 320 Yazılım Mühendisliği </a:t>
            </a:r>
          </a:p>
        </p:txBody>
      </p:sp>
      <p:sp>
        <p:nvSpPr>
          <p:cNvPr id="798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68E27C-2EBE-4EB5-8F13-8A037133C5CF}" type="slidenum">
              <a:rPr lang="tr-TR" altLang="en-US" sz="1200"/>
              <a:pPr eaLnBrk="1" hangingPunct="1">
                <a:spcBef>
                  <a:spcPct val="0"/>
                </a:spcBef>
              </a:pPr>
              <a:t>2</a:t>
            </a:fld>
            <a:endParaRPr lang="tr-TR" altLang="en-US" sz="1200"/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24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5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6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7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3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54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26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6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3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tr-TR" altLang="en-US" sz="1200"/>
              <a:t>BIL 320 Yazılım Mühendisliği </a:t>
            </a:r>
          </a:p>
        </p:txBody>
      </p:sp>
      <p:sp>
        <p:nvSpPr>
          <p:cNvPr id="808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577C4A-9A7B-4508-869D-0426B601EE3E}" type="slidenum">
              <a:rPr lang="tr-TR" altLang="en-US" sz="1200"/>
              <a:pPr eaLnBrk="1" hangingPunct="1">
                <a:spcBef>
                  <a:spcPct val="0"/>
                </a:spcBef>
              </a:pPr>
              <a:t>3</a:t>
            </a:fld>
            <a:endParaRPr lang="tr-TR" altLang="en-US" sz="1200"/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87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64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31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2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1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79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7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39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6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3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BC32E-45F4-4239-B40B-7CB53FC9AB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7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3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6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7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0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1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6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4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1EB00-F1E6-4048-84FD-B622634459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E784-6AB8-43E5-82F6-6DF823D2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3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inar.onaydurdu@kocaeli.edu.t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nar.onaydurdu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FmThPwKRG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rmationrishi-it.blogspot.com.tr/2010/12/responsibilities-of-software-engine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F4D978F-140C-410D-B766-3BBDD362C494}" type="slidenum">
              <a:rPr lang="tr-TR" altLang="en-US" sz="10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tr-TR" altLang="en-US" sz="10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BLM 308 Yazılım Mühendisliği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tr-TR" altLang="en-US" dirty="0"/>
          </a:p>
          <a:p>
            <a:pPr eaLnBrk="1" hangingPunct="1"/>
            <a:r>
              <a:rPr lang="tr-TR" altLang="en-US" dirty="0"/>
              <a:t>Dr. Pınar Onay Durdu</a:t>
            </a:r>
          </a:p>
          <a:p>
            <a:pPr eaLnBrk="1" hangingPunct="1"/>
            <a:r>
              <a:rPr lang="tr-TR" altLang="en-US" dirty="0"/>
              <a:t>Tel: +90 262 303 3570</a:t>
            </a:r>
          </a:p>
          <a:p>
            <a:pPr eaLnBrk="1" hangingPunct="1"/>
            <a:r>
              <a:rPr lang="tr-TR" altLang="en-US" dirty="0"/>
              <a:t>E-mail: </a:t>
            </a:r>
            <a:r>
              <a:rPr lang="tr-TR" altLang="en-US" dirty="0">
                <a:hlinkClick r:id="rId3"/>
              </a:rPr>
              <a:t>pinar.onaydurdu@kocaeli.edu.tr</a:t>
            </a:r>
            <a:endParaRPr lang="tr-TR" altLang="en-US" dirty="0"/>
          </a:p>
          <a:p>
            <a:pPr marL="457200" lvl="1" indent="0">
              <a:buNone/>
            </a:pPr>
            <a:r>
              <a:rPr lang="tr-TR" altLang="en-US" dirty="0"/>
              <a:t>	        </a:t>
            </a:r>
            <a:r>
              <a:rPr lang="tr-TR" altLang="en-US" dirty="0">
                <a:hlinkClick r:id="rId4"/>
              </a:rPr>
              <a:t>pinar.onaydurdu@gmail.com</a:t>
            </a:r>
            <a:endParaRPr lang="tr-TR" altLang="en-US" dirty="0"/>
          </a:p>
          <a:p>
            <a:pPr marL="457200" lvl="1" indent="0">
              <a:buNone/>
            </a:pPr>
            <a:endParaRPr lang="tr-TR" altLang="en-US" dirty="0"/>
          </a:p>
        </p:txBody>
      </p:sp>
    </p:spTree>
    <p:extLst>
      <p:ext uri="{BB962C8B-B14F-4D97-AF65-F5344CB8AC3E}">
        <p14:creationId xmlns:p14="http://schemas.microsoft.com/office/powerpoint/2010/main" val="225990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24806"/>
            <a:ext cx="8134350" cy="4476750"/>
          </a:xfrm>
        </p:spPr>
      </p:pic>
    </p:spTree>
    <p:extLst>
      <p:ext uri="{BB962C8B-B14F-4D97-AF65-F5344CB8AC3E}">
        <p14:creationId xmlns:p14="http://schemas.microsoft.com/office/powerpoint/2010/main" val="333023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05756"/>
            <a:ext cx="8134350" cy="4514850"/>
          </a:xfrm>
        </p:spPr>
      </p:pic>
    </p:spTree>
    <p:extLst>
      <p:ext uri="{BB962C8B-B14F-4D97-AF65-F5344CB8AC3E}">
        <p14:creationId xmlns:p14="http://schemas.microsoft.com/office/powerpoint/2010/main" val="296596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Kaç satır kod?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20044"/>
            <a:ext cx="8134350" cy="4486275"/>
          </a:xfrm>
        </p:spPr>
      </p:pic>
    </p:spTree>
    <p:extLst>
      <p:ext uri="{BB962C8B-B14F-4D97-AF65-F5344CB8AC3E}">
        <p14:creationId xmlns:p14="http://schemas.microsoft.com/office/powerpoint/2010/main" val="58733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Bunun zaman çizelgesini düşünelim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620044"/>
            <a:ext cx="8096250" cy="4486275"/>
          </a:xfrm>
        </p:spPr>
      </p:pic>
    </p:spTree>
    <p:extLst>
      <p:ext uri="{BB962C8B-B14F-4D97-AF65-F5344CB8AC3E}">
        <p14:creationId xmlns:p14="http://schemas.microsoft.com/office/powerpoint/2010/main" val="155916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615281"/>
            <a:ext cx="8096250" cy="4495800"/>
          </a:xfrm>
        </p:spPr>
      </p:pic>
    </p:spTree>
    <p:extLst>
      <p:ext uri="{BB962C8B-B14F-4D97-AF65-F5344CB8AC3E}">
        <p14:creationId xmlns:p14="http://schemas.microsoft.com/office/powerpoint/2010/main" val="316034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E215-795E-5C9A-F1E4-0E8CAC9E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DFC94-902B-34AB-E115-E03CFA974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050" y="1600200"/>
            <a:ext cx="7113900" cy="4525963"/>
          </a:xfrm>
        </p:spPr>
      </p:pic>
    </p:spTree>
    <p:extLst>
      <p:ext uri="{BB962C8B-B14F-4D97-AF65-F5344CB8AC3E}">
        <p14:creationId xmlns:p14="http://schemas.microsoft.com/office/powerpoint/2010/main" val="2307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605E-5A0D-4615-2255-6B66341D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70E2E-47D1-5E06-94A5-72E5AA143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807" y="1600200"/>
            <a:ext cx="7040386" cy="4525963"/>
          </a:xfrm>
        </p:spPr>
      </p:pic>
    </p:spTree>
    <p:extLst>
      <p:ext uri="{BB962C8B-B14F-4D97-AF65-F5344CB8AC3E}">
        <p14:creationId xmlns:p14="http://schemas.microsoft.com/office/powerpoint/2010/main" val="122697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D1DF-5155-38FE-71F1-EA9A4E21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24475-FD7F-E734-61AF-AA6E9A893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6664" y="1600200"/>
            <a:ext cx="6870671" cy="4525963"/>
          </a:xfrm>
        </p:spPr>
      </p:pic>
    </p:spTree>
    <p:extLst>
      <p:ext uri="{BB962C8B-B14F-4D97-AF65-F5344CB8AC3E}">
        <p14:creationId xmlns:p14="http://schemas.microsoft.com/office/powerpoint/2010/main" val="248012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AA2E-B6D9-3193-FD93-1FE0273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8489A-BFD7-8BAB-9D6F-9183B4385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906" y="1600200"/>
            <a:ext cx="6464188" cy="4525963"/>
          </a:xfrm>
        </p:spPr>
      </p:pic>
    </p:spTree>
    <p:extLst>
      <p:ext uri="{BB962C8B-B14F-4D97-AF65-F5344CB8AC3E}">
        <p14:creationId xmlns:p14="http://schemas.microsoft.com/office/powerpoint/2010/main" val="35974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33B5-39BB-B758-E5AF-04D8E0E9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97C33-8EA4-4385-4A4C-7B2495A3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137" y="1600200"/>
            <a:ext cx="7591725" cy="4525963"/>
          </a:xfrm>
        </p:spPr>
      </p:pic>
    </p:spTree>
    <p:extLst>
      <p:ext uri="{BB962C8B-B14F-4D97-AF65-F5344CB8AC3E}">
        <p14:creationId xmlns:p14="http://schemas.microsoft.com/office/powerpoint/2010/main" val="125890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19D500-53CF-443D-9661-0DC2B5BF90FA}" type="slidenum">
              <a:rPr lang="tr-TR" altLang="en-US" sz="10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tr-TR" altLang="en-US" sz="100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Dersin Amacı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tr-TR" altLang="en-US"/>
          </a:p>
          <a:p>
            <a:pPr eaLnBrk="1" hangingPunct="1"/>
            <a:r>
              <a:rPr lang="tr-TR" altLang="en-US"/>
              <a:t>Yazılım mühendisliğinin temel prensiplerini açıklamak</a:t>
            </a:r>
          </a:p>
          <a:p>
            <a:pPr lvl="1" eaLnBrk="1" hangingPunct="1"/>
            <a:r>
              <a:rPr lang="tr-TR" altLang="en-US"/>
              <a:t>Yazılım süreçleri, </a:t>
            </a:r>
          </a:p>
          <a:p>
            <a:pPr lvl="1" eaLnBrk="1" hangingPunct="1"/>
            <a:r>
              <a:rPr lang="tr-TR" altLang="en-US"/>
              <a:t>Yazılım proje yönetimi, </a:t>
            </a:r>
          </a:p>
          <a:p>
            <a:pPr lvl="1" eaLnBrk="1" hangingPunct="1"/>
            <a:r>
              <a:rPr lang="tr-TR" altLang="en-US"/>
              <a:t>Yazılım isterleri, </a:t>
            </a:r>
          </a:p>
          <a:p>
            <a:pPr lvl="1" eaLnBrk="1" hangingPunct="1"/>
            <a:r>
              <a:rPr lang="tr-TR" altLang="en-US"/>
              <a:t>Yazılım tasarımı, </a:t>
            </a:r>
          </a:p>
          <a:p>
            <a:pPr lvl="1" eaLnBrk="1" hangingPunct="1"/>
            <a:r>
              <a:rPr lang="tr-TR" altLang="en-US"/>
              <a:t>Geliştirme, test ve bakım aktivitelerini içerir</a:t>
            </a:r>
          </a:p>
        </p:txBody>
      </p:sp>
    </p:spTree>
    <p:extLst>
      <p:ext uri="{BB962C8B-B14F-4D97-AF65-F5344CB8AC3E}">
        <p14:creationId xmlns:p14="http://schemas.microsoft.com/office/powerpoint/2010/main" val="3176421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639094"/>
            <a:ext cx="8105775" cy="4448175"/>
          </a:xfrm>
        </p:spPr>
      </p:pic>
    </p:spTree>
    <p:extLst>
      <p:ext uri="{BB962C8B-B14F-4D97-AF65-F5344CB8AC3E}">
        <p14:creationId xmlns:p14="http://schemas.microsoft.com/office/powerpoint/2010/main" val="2035481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39094"/>
            <a:ext cx="8134350" cy="4448175"/>
          </a:xfrm>
        </p:spPr>
      </p:pic>
    </p:spTree>
    <p:extLst>
      <p:ext uri="{BB962C8B-B14F-4D97-AF65-F5344CB8AC3E}">
        <p14:creationId xmlns:p14="http://schemas.microsoft.com/office/powerpoint/2010/main" val="220023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58144"/>
            <a:ext cx="8115300" cy="4410075"/>
          </a:xfrm>
        </p:spPr>
      </p:pic>
    </p:spTree>
    <p:extLst>
      <p:ext uri="{BB962C8B-B14F-4D97-AF65-F5344CB8AC3E}">
        <p14:creationId xmlns:p14="http://schemas.microsoft.com/office/powerpoint/2010/main" val="261208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620044"/>
            <a:ext cx="8105775" cy="4486275"/>
          </a:xfrm>
        </p:spPr>
      </p:pic>
    </p:spTree>
    <p:extLst>
      <p:ext uri="{BB962C8B-B14F-4D97-AF65-F5344CB8AC3E}">
        <p14:creationId xmlns:p14="http://schemas.microsoft.com/office/powerpoint/2010/main" val="35314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29569"/>
            <a:ext cx="8134350" cy="4467225"/>
          </a:xfrm>
        </p:spPr>
      </p:pic>
    </p:spTree>
    <p:extLst>
      <p:ext uri="{BB962C8B-B14F-4D97-AF65-F5344CB8AC3E}">
        <p14:creationId xmlns:p14="http://schemas.microsoft.com/office/powerpoint/2010/main" val="191432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643856"/>
            <a:ext cx="8124825" cy="44386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99C42D-F54F-71C8-05A7-3AE54334E582}"/>
              </a:ext>
            </a:extLst>
          </p:cNvPr>
          <p:cNvSpPr txBox="1"/>
          <p:nvPr/>
        </p:nvSpPr>
        <p:spPr>
          <a:xfrm>
            <a:off x="611560" y="6260196"/>
            <a:ext cx="723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https://www.businessinsider.com/2008/6/amazon-did-not-just-lose-3-mil-of-revenue-in-90-mins-downtime</a:t>
            </a:r>
          </a:p>
        </p:txBody>
      </p:sp>
    </p:spTree>
    <p:extLst>
      <p:ext uri="{BB962C8B-B14F-4D97-AF65-F5344CB8AC3E}">
        <p14:creationId xmlns:p14="http://schemas.microsoft.com/office/powerpoint/2010/main" val="415488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29569"/>
            <a:ext cx="8134350" cy="4467225"/>
          </a:xfrm>
        </p:spPr>
      </p:pic>
    </p:spTree>
    <p:extLst>
      <p:ext uri="{BB962C8B-B14F-4D97-AF65-F5344CB8AC3E}">
        <p14:creationId xmlns:p14="http://schemas.microsoft.com/office/powerpoint/2010/main" val="158205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44A7-3D5D-08E3-1B55-B478EC12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0B8CB-05A3-2F7C-315F-C6AA1347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2253" y="1600200"/>
            <a:ext cx="5379494" cy="4525963"/>
          </a:xfrm>
        </p:spPr>
      </p:pic>
    </p:spTree>
    <p:extLst>
      <p:ext uri="{BB962C8B-B14F-4D97-AF65-F5344CB8AC3E}">
        <p14:creationId xmlns:p14="http://schemas.microsoft.com/office/powerpoint/2010/main" val="226050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C77-DAED-DF1E-F867-E2D81F59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7CAEA-4560-2BA6-EB3B-4CD5EDD0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661" y="1600200"/>
            <a:ext cx="6032678" cy="4525963"/>
          </a:xfrm>
        </p:spPr>
      </p:pic>
    </p:spTree>
    <p:extLst>
      <p:ext uri="{BB962C8B-B14F-4D97-AF65-F5344CB8AC3E}">
        <p14:creationId xmlns:p14="http://schemas.microsoft.com/office/powerpoint/2010/main" val="3109188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624806"/>
            <a:ext cx="8124825" cy="4476750"/>
          </a:xfrm>
        </p:spPr>
      </p:pic>
    </p:spTree>
    <p:extLst>
      <p:ext uri="{BB962C8B-B14F-4D97-AF65-F5344CB8AC3E}">
        <p14:creationId xmlns:p14="http://schemas.microsoft.com/office/powerpoint/2010/main" val="8484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00AAA57-013B-4D0C-A876-4C6126727DCF}" type="slidenum">
              <a:rPr lang="tr-TR" altLang="en-US" sz="10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tr-TR" altLang="en-US" sz="10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Notlandırma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Ara Sınav	50 %			50 p.</a:t>
            </a:r>
          </a:p>
          <a:p>
            <a:pPr eaLnBrk="1" hangingPunct="1"/>
            <a:r>
              <a:rPr lang="tr-TR" altLang="en-US" dirty="0"/>
              <a:t>Final		50 %			50 p.</a:t>
            </a:r>
          </a:p>
          <a:p>
            <a:pPr eaLnBrk="1" hangingPunct="1"/>
            <a:endParaRPr lang="tr-TR" altLang="en-US" dirty="0"/>
          </a:p>
          <a:p>
            <a:pPr eaLnBrk="1" hangingPunct="1"/>
            <a:r>
              <a:rPr lang="tr-TR" altLang="en-US" dirty="0"/>
              <a:t>Bonus Sınıf-içi Aktivite 		5+5	p.</a:t>
            </a:r>
          </a:p>
          <a:p>
            <a:pPr marL="0" indent="0" eaLnBrk="1" hangingPunct="1">
              <a:buNone/>
            </a:pPr>
            <a:endParaRPr lang="tr-TR" altLang="en-US" dirty="0"/>
          </a:p>
          <a:p>
            <a:pPr eaLnBrk="1" hangingPunct="1"/>
            <a:r>
              <a:rPr lang="tr-TR" altLang="en-US" dirty="0"/>
              <a:t>TOPLAM					105p.</a:t>
            </a:r>
          </a:p>
        </p:txBody>
      </p:sp>
    </p:spTree>
    <p:extLst>
      <p:ext uri="{BB962C8B-B14F-4D97-AF65-F5344CB8AC3E}">
        <p14:creationId xmlns:p14="http://schemas.microsoft.com/office/powerpoint/2010/main" val="20054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39094"/>
            <a:ext cx="8115300" cy="4448175"/>
          </a:xfrm>
        </p:spPr>
      </p:pic>
    </p:spTree>
    <p:extLst>
      <p:ext uri="{BB962C8B-B14F-4D97-AF65-F5344CB8AC3E}">
        <p14:creationId xmlns:p14="http://schemas.microsoft.com/office/powerpoint/2010/main" val="101802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705769"/>
            <a:ext cx="8086725" cy="4314825"/>
          </a:xfrm>
        </p:spPr>
      </p:pic>
    </p:spTree>
    <p:extLst>
      <p:ext uri="{BB962C8B-B14F-4D97-AF65-F5344CB8AC3E}">
        <p14:creationId xmlns:p14="http://schemas.microsoft.com/office/powerpoint/2010/main" val="1322743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34331"/>
            <a:ext cx="8134350" cy="4457700"/>
          </a:xfrm>
        </p:spPr>
      </p:pic>
    </p:spTree>
    <p:extLst>
      <p:ext uri="{BB962C8B-B14F-4D97-AF65-F5344CB8AC3E}">
        <p14:creationId xmlns:p14="http://schemas.microsoft.com/office/powerpoint/2010/main" val="168521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67669"/>
            <a:ext cx="8115300" cy="4391025"/>
          </a:xfrm>
        </p:spPr>
      </p:pic>
    </p:spTree>
    <p:extLst>
      <p:ext uri="{BB962C8B-B14F-4D97-AF65-F5344CB8AC3E}">
        <p14:creationId xmlns:p14="http://schemas.microsoft.com/office/powerpoint/2010/main" val="22417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643856"/>
            <a:ext cx="8134350" cy="4438650"/>
          </a:xfrm>
        </p:spPr>
      </p:pic>
    </p:spTree>
    <p:extLst>
      <p:ext uri="{BB962C8B-B14F-4D97-AF65-F5344CB8AC3E}">
        <p14:creationId xmlns:p14="http://schemas.microsoft.com/office/powerpoint/2010/main" val="209011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05756"/>
            <a:ext cx="8115300" cy="4514850"/>
          </a:xfrm>
        </p:spPr>
      </p:pic>
    </p:spTree>
    <p:extLst>
      <p:ext uri="{BB962C8B-B14F-4D97-AF65-F5344CB8AC3E}">
        <p14:creationId xmlns:p14="http://schemas.microsoft.com/office/powerpoint/2010/main" val="18947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F88F5-D724-9818-8585-325C2C09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C79C3-3B59-A999-4DFE-E5BAA2CD4351}"/>
              </a:ext>
            </a:extLst>
          </p:cNvPr>
          <p:cNvSpPr txBox="1"/>
          <p:nvPr/>
        </p:nvSpPr>
        <p:spPr>
          <a:xfrm>
            <a:off x="1043608" y="2829259"/>
            <a:ext cx="2617490" cy="1323439"/>
          </a:xfrm>
          <a:prstGeom prst="rect">
            <a:avLst/>
          </a:prstGeom>
          <a:solidFill>
            <a:srgbClr val="0097FE"/>
          </a:solidFill>
        </p:spPr>
        <p:txBody>
          <a:bodyPr wrap="square" rtlCol="0">
            <a:spAutoFit/>
          </a:bodyPr>
          <a:lstStyle/>
          <a:p>
            <a:r>
              <a:rPr lang="tr-TR" sz="4000" b="1" dirty="0" err="1">
                <a:solidFill>
                  <a:schemeClr val="bg1"/>
                </a:solidFill>
              </a:rPr>
              <a:t>Computer</a:t>
            </a:r>
            <a:r>
              <a:rPr lang="tr-TR" sz="4000" b="1" dirty="0">
                <a:solidFill>
                  <a:schemeClr val="bg1"/>
                </a:solidFill>
              </a:rPr>
              <a:t> </a:t>
            </a:r>
            <a:r>
              <a:rPr lang="tr-TR" sz="4000" b="1" dirty="0" err="1">
                <a:solidFill>
                  <a:schemeClr val="bg1"/>
                </a:solidFill>
              </a:rPr>
              <a:t>Engineers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DA148-3C79-ADAB-E287-BE36C1994061}"/>
              </a:ext>
            </a:extLst>
          </p:cNvPr>
          <p:cNvSpPr txBox="1"/>
          <p:nvPr/>
        </p:nvSpPr>
        <p:spPr>
          <a:xfrm>
            <a:off x="5508104" y="2829259"/>
            <a:ext cx="2425980" cy="1323439"/>
          </a:xfrm>
          <a:prstGeom prst="rect">
            <a:avLst/>
          </a:prstGeom>
          <a:solidFill>
            <a:srgbClr val="0097FE"/>
          </a:solidFill>
        </p:spPr>
        <p:txBody>
          <a:bodyPr wrap="squar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Software </a:t>
            </a:r>
            <a:r>
              <a:rPr lang="tr-TR" sz="4000" b="1" dirty="0" err="1">
                <a:solidFill>
                  <a:schemeClr val="bg1"/>
                </a:solidFill>
              </a:rPr>
              <a:t>Engineers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D60B506C-4FDC-55A3-0E63-25B5DB1B89A1}"/>
              </a:ext>
            </a:extLst>
          </p:cNvPr>
          <p:cNvSpPr/>
          <p:nvPr/>
        </p:nvSpPr>
        <p:spPr>
          <a:xfrm>
            <a:off x="3923928" y="3068960"/>
            <a:ext cx="1080120" cy="122413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6D50F6-ADF4-F7EA-7015-F3FB96761C70}"/>
              </a:ext>
            </a:extLst>
          </p:cNvPr>
          <p:cNvSpPr/>
          <p:nvPr/>
        </p:nvSpPr>
        <p:spPr>
          <a:xfrm>
            <a:off x="3923928" y="1988840"/>
            <a:ext cx="1080120" cy="840419"/>
          </a:xfrm>
          <a:prstGeom prst="actionButtonHel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14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08F7-A74C-68EF-8435-B7BBF355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Alan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Kapsamı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9D94-608D-A4F1-2FB8-0A2F0A17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donanımı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köprü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kuran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alandır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sistemlerinin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tasarımı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geliştirilmesi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kurulumu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bakımı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ilgilenir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üzerine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odaklanır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mühendisleri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yazılımın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tasarımı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geliştirilmesi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test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edilmesi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bakımıyla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ilgilenir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5F7F-32D9-3A1B-2C72-6B34A1B5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Odaklanılan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Yetenekler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F154B-61E3-F0FE-502C-AFE1C6D0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Donanım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ağlar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veritabanları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sistemlerinin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tüm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yönlerine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hakim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olmaları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beklenir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sürecine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odaklanır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kodlama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tasarımı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test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etme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prensipleri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konularında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uzmanlaşmışlardır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13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6E62-8A5A-999D-F98F-8D3BEFB3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Eğitim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53BCD-831F-6801-C10C-FA220841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elektrik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bilimleri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temelinde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alırlar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bilimleri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odaklı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programlardan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mezun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olurlar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21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78CCE60-2FB6-4D4C-AE53-787105C72BFA}" type="slidenum">
              <a:rPr lang="tr-TR" altLang="en-US" sz="10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tr-TR" altLang="en-US" sz="10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Kaynak Kitaplar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dirty="0"/>
              <a:t>Yazılım Mühendisliği Onuncu Basımdan Çeviri </a:t>
            </a:r>
            <a:r>
              <a:rPr lang="tr-TR" dirty="0" err="1"/>
              <a:t>Ian</a:t>
            </a:r>
            <a:r>
              <a:rPr lang="tr-TR" dirty="0"/>
              <a:t> </a:t>
            </a:r>
            <a:r>
              <a:rPr lang="tr-TR" dirty="0" err="1"/>
              <a:t>Sommerville</a:t>
            </a:r>
            <a:r>
              <a:rPr lang="tr-TR" dirty="0"/>
              <a:t>, Nobel Akademik Yayıncılık, 2018 </a:t>
            </a: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dirty="0"/>
              <a:t>Profesyonel Yazılım Geliştirmeyi Öğrenmek için Yazılım Mühendisliği, Dr. M. Erhan </a:t>
            </a:r>
            <a:r>
              <a:rPr lang="tr-TR" dirty="0" err="1"/>
              <a:t>Sarıdoğan</a:t>
            </a:r>
            <a:r>
              <a:rPr lang="tr-TR" dirty="0"/>
              <a:t>, Papatya Yayıncılık, 2004</a:t>
            </a: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Software Engineering: A Practitioner's Approach, Roger S. Pressman. 8 </a:t>
            </a:r>
            <a:r>
              <a:rPr lang="en-GB" dirty="0" err="1"/>
              <a:t>th</a:t>
            </a:r>
            <a:r>
              <a:rPr lang="en-GB" dirty="0"/>
              <a:t> Edition, McGraw-Hill International Edition, 2015.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039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A884-E186-D456-9E31-D79A1336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İş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Alanları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5CB7-2EDA-E768-1492-5B610046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Donanım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endüstrilerinde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sistemlerinin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tasarımı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üretimi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bakımı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alanlarında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çalışabilirler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gömülü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sistemler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ağları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mikroişlemciler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alanlarda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çalışabilirler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Mühendisliği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firmalarında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teknoloji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şirketlerinde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finans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kuruluşlarında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sağlık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sektöründe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çalışabilirler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69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620044"/>
            <a:ext cx="8124825" cy="4486275"/>
          </a:xfrm>
        </p:spPr>
      </p:pic>
    </p:spTree>
    <p:extLst>
      <p:ext uri="{BB962C8B-B14F-4D97-AF65-F5344CB8AC3E}">
        <p14:creationId xmlns:p14="http://schemas.microsoft.com/office/powerpoint/2010/main" val="3833868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8316416" cy="6237312"/>
          </a:xfrm>
        </p:spPr>
      </p:pic>
    </p:spTree>
    <p:extLst>
      <p:ext uri="{BB962C8B-B14F-4D97-AF65-F5344CB8AC3E}">
        <p14:creationId xmlns:p14="http://schemas.microsoft.com/office/powerpoint/2010/main" val="2912203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76672"/>
            <a:ext cx="6408712" cy="5896015"/>
          </a:xfrm>
        </p:spPr>
      </p:pic>
    </p:spTree>
    <p:extLst>
      <p:ext uri="{BB962C8B-B14F-4D97-AF65-F5344CB8AC3E}">
        <p14:creationId xmlns:p14="http://schemas.microsoft.com/office/powerpoint/2010/main" val="413855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What Is Software Engineering Anyway?</a:t>
            </a:r>
            <a:r>
              <a:rPr lang="tr-TR" sz="1800" b="1" dirty="0"/>
              <a:t> (</a:t>
            </a:r>
            <a:r>
              <a:rPr lang="tr-TR" sz="1800" b="1" dirty="0">
                <a:hlinkClick r:id="rId3"/>
              </a:rPr>
              <a:t>http://www.youtube.com/watch?v=bFmThPwKRGU</a:t>
            </a:r>
            <a:r>
              <a:rPr lang="tr-TR" sz="1800" b="1" dirty="0"/>
              <a:t>)</a:t>
            </a:r>
          </a:p>
          <a:p>
            <a:r>
              <a:rPr lang="en-US" sz="1800" dirty="0">
                <a:hlinkClick r:id="rId4"/>
              </a:rPr>
              <a:t>http://informationrishi-it.blogspot.com.tr/2010/12/responsibilities-of-software-engineer.html</a:t>
            </a:r>
            <a:endParaRPr lang="tr-TR" sz="1800" dirty="0"/>
          </a:p>
          <a:p>
            <a:r>
              <a:rPr lang="en-US" sz="1800" dirty="0"/>
              <a:t>http://automation-beyond.com/2010/08/17/sdwl-p/</a:t>
            </a:r>
          </a:p>
        </p:txBody>
      </p:sp>
    </p:spTree>
    <p:extLst>
      <p:ext uri="{BB962C8B-B14F-4D97-AF65-F5344CB8AC3E}">
        <p14:creationId xmlns:p14="http://schemas.microsoft.com/office/powerpoint/2010/main" val="361067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904AE8A-5255-446E-B0BC-1603E97C1961}" type="slidenum">
              <a:rPr lang="tr-TR" altLang="en-US" sz="10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tr-TR" altLang="en-US" sz="10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Bugün	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Bugünün konusuna geçmeden önce varsa SORULARINIZ!</a:t>
            </a:r>
          </a:p>
        </p:txBody>
      </p:sp>
      <p:pic>
        <p:nvPicPr>
          <p:cNvPr id="7174" name="Picture 4" descr="j02991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357563"/>
            <a:ext cx="1100137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91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What’s software engineering?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6" y="1600200"/>
            <a:ext cx="8040907" cy="4525963"/>
          </a:xfrm>
        </p:spPr>
      </p:pic>
    </p:spTree>
    <p:extLst>
      <p:ext uri="{BB962C8B-B14F-4D97-AF65-F5344CB8AC3E}">
        <p14:creationId xmlns:p14="http://schemas.microsoft.com/office/powerpoint/2010/main" val="233060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05756"/>
            <a:ext cx="8153400" cy="4514850"/>
          </a:xfrm>
        </p:spPr>
      </p:pic>
    </p:spTree>
    <p:extLst>
      <p:ext uri="{BB962C8B-B14F-4D97-AF65-F5344CB8AC3E}">
        <p14:creationId xmlns:p14="http://schemas.microsoft.com/office/powerpoint/2010/main" val="298881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Ortak yönleri ne?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677194"/>
            <a:ext cx="8143875" cy="4371975"/>
          </a:xfrm>
        </p:spPr>
      </p:pic>
    </p:spTree>
    <p:extLst>
      <p:ext uri="{BB962C8B-B14F-4D97-AF65-F5344CB8AC3E}">
        <p14:creationId xmlns:p14="http://schemas.microsoft.com/office/powerpoint/2010/main" val="170349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34331"/>
            <a:ext cx="8153400" cy="4457700"/>
          </a:xfrm>
        </p:spPr>
      </p:pic>
    </p:spTree>
    <p:extLst>
      <p:ext uri="{BB962C8B-B14F-4D97-AF65-F5344CB8AC3E}">
        <p14:creationId xmlns:p14="http://schemas.microsoft.com/office/powerpoint/2010/main" val="41789440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485</Words>
  <Application>Microsoft Office PowerPoint</Application>
  <PresentationFormat>On-screen Show (4:3)</PresentationFormat>
  <Paragraphs>98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Söhne</vt:lpstr>
      <vt:lpstr>Symbol</vt:lpstr>
      <vt:lpstr>Office Theme</vt:lpstr>
      <vt:lpstr>BLM 308 Yazılım Mühendisliği</vt:lpstr>
      <vt:lpstr>Dersin Amacı</vt:lpstr>
      <vt:lpstr>Notlandırma</vt:lpstr>
      <vt:lpstr>Kaynak Kitaplar</vt:lpstr>
      <vt:lpstr>Bugün </vt:lpstr>
      <vt:lpstr>What’s software engineering?</vt:lpstr>
      <vt:lpstr>PowerPoint Presentation</vt:lpstr>
      <vt:lpstr>Ortak yönleri ne?</vt:lpstr>
      <vt:lpstr>PowerPoint Presentation</vt:lpstr>
      <vt:lpstr>PowerPoint Presentation</vt:lpstr>
      <vt:lpstr>PowerPoint Presentation</vt:lpstr>
      <vt:lpstr>Kaç satır kod?</vt:lpstr>
      <vt:lpstr>Bunun zaman çizelgesini düşünelim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Alan Kapsamı</vt:lpstr>
      <vt:lpstr>Odaklanılan Yetenekler</vt:lpstr>
      <vt:lpstr>Eğitim</vt:lpstr>
      <vt:lpstr>İş Alanları</vt:lpstr>
      <vt:lpstr>PowerPoint Presentation</vt:lpstr>
      <vt:lpstr>PowerPoint Presentation</vt:lpstr>
      <vt:lpstr>PowerPoint Presentation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Pınar Onay Durdu</dc:creator>
  <cp:lastModifiedBy>Pinar Onay Durdu</cp:lastModifiedBy>
  <cp:revision>26</cp:revision>
  <dcterms:created xsi:type="dcterms:W3CDTF">2014-02-24T10:58:18Z</dcterms:created>
  <dcterms:modified xsi:type="dcterms:W3CDTF">2024-02-21T07:48:03Z</dcterms:modified>
</cp:coreProperties>
</file>